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6" r:id="rId4"/>
  </p:sldMasterIdLst>
  <p:notesMasterIdLst>
    <p:notesMasterId r:id="rId18"/>
  </p:notesMasterIdLst>
  <p:handoutMasterIdLst>
    <p:handoutMasterId r:id="rId19"/>
  </p:handoutMasterIdLst>
  <p:sldIdLst>
    <p:sldId id="295" r:id="rId5"/>
    <p:sldId id="296" r:id="rId6"/>
    <p:sldId id="282" r:id="rId7"/>
    <p:sldId id="297" r:id="rId8"/>
    <p:sldId id="298" r:id="rId9"/>
    <p:sldId id="294" r:id="rId10"/>
    <p:sldId id="299" r:id="rId11"/>
    <p:sldId id="300" r:id="rId12"/>
    <p:sldId id="301" r:id="rId13"/>
    <p:sldId id="303" r:id="rId14"/>
    <p:sldId id="302" r:id="rId15"/>
    <p:sldId id="304" r:id="rId16"/>
    <p:sldId id="30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293" autoAdjust="0"/>
  </p:normalViewPr>
  <p:slideViewPr>
    <p:cSldViewPr snapToGrid="0">
      <p:cViewPr>
        <p:scale>
          <a:sx n="66" d="100"/>
          <a:sy n="66" d="100"/>
        </p:scale>
        <p:origin x="684" y="84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7/13/2025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7/13/2025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A33AB-BD80-EEEA-985B-F0FA9BD5B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1854FD-475E-4382-6A75-C46B0D058A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9D4210-23A2-EAF9-41C3-6AFEC6D678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1FCA5F-029A-D4F0-1200-6E584A77C8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5718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300C2-76F0-A0AE-6A53-9F950479D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B36CCC-423A-4EE5-E313-968F46CADE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2484F7-0BE7-ADBE-1E90-022CF53E79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457DD-62A0-9888-6718-2038E10C91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306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F7DC30-5E10-F7EB-8158-4D75E8826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6AF436-FF5C-AA16-378A-E58D4D8603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5A8DFC-3594-0E24-13F5-2B0C7011EC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8FD97E-8504-12F1-16EF-69EE24F282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425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C7D635-8DE2-516A-EEF9-8FF6F00E6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F36946-3F4C-C712-16B2-AD7A4F7B9A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419913-EEF8-9C2B-6F4A-69E6742509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D89C41-25A0-0FD1-D5FD-84D9A46D30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777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5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77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48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960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267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099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51CE5-BD2E-E23A-B9D5-1B78E5619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BFD87E-5157-E3EA-E263-B990BA6158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839B07-F890-9E41-92D7-66038425EE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807135-BBE1-CD15-0BE3-F4CCCEDCE8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41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25108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1001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514162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62253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8303495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45436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40673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06864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086166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8692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4297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274320" rIns="822960" bIns="548640" anchor="b" anchorCtr="0"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765836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0893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82849"/>
            <a:ext cx="10058399" cy="3956692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8404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>
              <a:spcBef>
                <a:spcPts val="1200"/>
              </a:spcBef>
              <a:spcAft>
                <a:spcPts val="200"/>
              </a:spcAft>
              <a:defRPr sz="2400"/>
            </a:lvl3pPr>
            <a:lvl4pPr>
              <a:spcBef>
                <a:spcPts val="1200"/>
              </a:spcBef>
              <a:spcAft>
                <a:spcPts val="200"/>
              </a:spcAft>
              <a:defRPr sz="2400"/>
            </a:lvl4pPr>
            <a:lvl5pPr>
              <a:spcBef>
                <a:spcPts val="1200"/>
              </a:spcBef>
              <a:spcAft>
                <a:spcPts val="200"/>
              </a:spcAft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8444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1" y="2183367"/>
            <a:ext cx="4998720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BEAF6B01-7E55-3A14-DE85-588680B0910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503438" y="2183367"/>
            <a:ext cx="4672294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64004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79" y="286603"/>
            <a:ext cx="9966960" cy="145075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94560"/>
            <a:ext cx="6024003" cy="3754425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 marL="347472" indent="-347472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06640" y="2194560"/>
            <a:ext cx="4067175" cy="3754425"/>
          </a:xfrm>
          <a:solidFill>
            <a:schemeClr val="tx1">
              <a:lumMod val="85000"/>
              <a:lumOff val="15000"/>
            </a:schemeClr>
          </a:solidFill>
        </p:spPr>
        <p:txBody>
          <a:bodyPr lIns="274320" tIns="274320" rIns="274320" bIns="274320">
            <a:normAutofit/>
          </a:bodyPr>
          <a:lstStyle>
            <a:lvl1pPr marL="512064" indent="-512064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1pPr>
            <a:lvl2pPr marL="65836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84124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3pPr>
            <a:lvl4pPr marL="102412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4pPr>
            <a:lvl5pPr marL="120700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11493E3-605E-569A-BC16-ACFDDE98E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097280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41326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and 2 Columns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024004" cy="178852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487FB7-F6EE-0454-5FB0-228B2EBCB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30366" y="2166571"/>
            <a:ext cx="60301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E27ABCA-7CD7-B1C6-D787-E3B8959F7FE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9763" y="287338"/>
            <a:ext cx="4067175" cy="2801123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9763" y="3416796"/>
            <a:ext cx="4067175" cy="2801124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31676" y="2258012"/>
            <a:ext cx="6024003" cy="3959908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>
              <a:spcBef>
                <a:spcPts val="1200"/>
              </a:spcBef>
              <a:spcAft>
                <a:spcPts val="200"/>
              </a:spcAft>
              <a:defRPr sz="2000"/>
            </a:lvl2pPr>
            <a:lvl3pPr>
              <a:spcBef>
                <a:spcPts val="1200"/>
              </a:spcBef>
              <a:spcAft>
                <a:spcPts val="200"/>
              </a:spcAft>
              <a:defRPr sz="1600"/>
            </a:lvl3pPr>
            <a:lvl4pPr>
              <a:spcBef>
                <a:spcPts val="1200"/>
              </a:spcBef>
              <a:spcAft>
                <a:spcPts val="200"/>
              </a:spcAft>
              <a:defRPr sz="1600"/>
            </a:lvl4pPr>
            <a:lvl5pPr>
              <a:spcBef>
                <a:spcPts val="1200"/>
              </a:spcBef>
              <a:spcAft>
                <a:spcPts val="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9723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Content and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9674" y="286603"/>
            <a:ext cx="9946006" cy="1450757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09675" y="2286000"/>
            <a:ext cx="2391941" cy="324856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7AA6B9BC-99C6-B9CE-63BB-C79284371A4A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40163" y="2286000"/>
            <a:ext cx="7315200" cy="3248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197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2125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48983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96340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271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6F5C3B-171D-5EF3-9BB1-BF343F655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76219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85028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35927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658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  <p:sldLayoutId id="2147483804" r:id="rId18"/>
    <p:sldLayoutId id="2147483805" r:id="rId19"/>
    <p:sldLayoutId id="2147483806" r:id="rId20"/>
    <p:sldLayoutId id="2147483807" r:id="rId21"/>
    <p:sldLayoutId id="2147483808" r:id="rId22"/>
    <p:sldLayoutId id="2147483809" r:id="rId23"/>
    <p:sldLayoutId id="2147483810" r:id="rId2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974" y="3086100"/>
            <a:ext cx="9441997" cy="1964055"/>
          </a:xfrm>
        </p:spPr>
        <p:txBody>
          <a:bodyPr/>
          <a:lstStyle/>
          <a:p>
            <a:r>
              <a:rPr lang="en-US" sz="3600" dirty="0"/>
              <a:t>The Business Analyst's Role in Change Request Implementation</a:t>
            </a:r>
            <a:br>
              <a:rPr lang="en-US" sz="3600" dirty="0"/>
            </a:br>
            <a:r>
              <a:rPr lang="en-IN" sz="1400" dirty="0"/>
              <a:t>Ensuring Seamless System Evolution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03CBA-6C4C-8EC7-F0AF-6C95B563D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5DCD563-3F9A-98A1-B506-51195E97F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542" y="649461"/>
            <a:ext cx="10580915" cy="874540"/>
          </a:xfrm>
        </p:spPr>
        <p:txBody>
          <a:bodyPr/>
          <a:lstStyle/>
          <a:p>
            <a:r>
              <a:rPr lang="en-IN" dirty="0"/>
              <a:t>Communication &amp; Documentation Updates</a:t>
            </a:r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4D71979-99A1-921D-9D98-0E8CF20E688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05542" y="1524001"/>
            <a:ext cx="8239126" cy="4488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720000" lvl="0" indent="-285750" eaLnBrk="0" fontAlgn="base" hangingPunct="0">
              <a:spcBef>
                <a:spcPts val="2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Proactive Communication: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Informing all affected stakeholders about the CR status, decisions, and implementation progress.</a:t>
            </a:r>
          </a:p>
          <a:p>
            <a:pPr marL="720000" lvl="0" indent="-285750" eaLnBrk="0" fontAlgn="base" hangingPunct="0">
              <a:spcBef>
                <a:spcPts val="2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Critical Documentation Updates: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902880" lvl="2" eaLnBrk="0" fontAlgn="base" hangingPunct="0">
              <a:spcAft>
                <a:spcPts val="100"/>
              </a:spcAft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Requirements Specifications: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Reflecting altered or new functionalities.</a:t>
            </a:r>
          </a:p>
          <a:p>
            <a:pPr marL="902880" lvl="2" eaLnBrk="0" fontAlgn="base" hangingPunct="0">
              <a:spcAft>
                <a:spcPts val="100"/>
              </a:spcAft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Process Models: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Updating "As-Is" to "To-Be" processes.</a:t>
            </a:r>
          </a:p>
          <a:p>
            <a:pPr marL="902880" lvl="2" eaLnBrk="0" fontAlgn="base" hangingPunct="0">
              <a:spcAft>
                <a:spcPts val="100"/>
              </a:spcAft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Use Cases/User Stories: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Detailing new interactions.</a:t>
            </a:r>
          </a:p>
          <a:p>
            <a:pPr marL="902880" lvl="2" eaLnBrk="0" fontAlgn="base" hangingPunct="0">
              <a:spcAft>
                <a:spcPts val="100"/>
              </a:spcAft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Design Documents: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Ensuring alignment with new features.</a:t>
            </a:r>
          </a:p>
          <a:p>
            <a:pPr marL="902880" lvl="2" eaLnBrk="0" fontAlgn="base" hangingPunct="0">
              <a:spcAft>
                <a:spcPts val="100"/>
              </a:spcAft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User Manuals/Training Guides: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Ensuring users have correct information.</a:t>
            </a:r>
          </a:p>
          <a:p>
            <a:pPr marL="720000" lvl="0" indent="-285750" eaLnBrk="0" fontAlgn="base" hangingPunct="0">
              <a:spcBef>
                <a:spcPts val="200"/>
              </a:spcBef>
              <a:spcAft>
                <a:spcPts val="10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Change Log Maintenance: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 Keeping the central CR log updated with all key information and status changes.</a:t>
            </a:r>
          </a:p>
          <a:p>
            <a:pPr marL="396000" lvl="0" indent="4572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1373144-9772-2C0C-B9E6-62C99BEE36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15AA69F-D62B-914F-D2CB-2D7C8F2D00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029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852D4-00A8-7B92-4E7E-1FE24220B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F0FAB19-715C-00EF-E0C9-564169475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733" y="958696"/>
            <a:ext cx="8853715" cy="889054"/>
          </a:xfrm>
        </p:spPr>
        <p:txBody>
          <a:bodyPr>
            <a:normAutofit fontScale="90000"/>
          </a:bodyPr>
          <a:lstStyle/>
          <a:p>
            <a:r>
              <a:rPr lang="en-US" dirty="0"/>
              <a:t>Benefits of Effective BA-Led CR Implementation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490C111-E13C-AE8A-4DAD-1E0C17AF3DF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59733" y="2357771"/>
            <a:ext cx="7150554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Controlled Scope: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Prevents uncontrolled growth and rework.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Reduced Risk: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Identifies and mitigates potential issues early.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Improved Quality: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changes are well-defined and thoroughly tested.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Stakeholder Alignment: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Keeps everyone informed and on the same page.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Enhanced Business Value: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changes deliver intended benefits.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Smooth System Evolution: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Facilitates adaptable and resilient systems.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BAC6C5-7447-E0EC-EFAA-5197E9B5EA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96B0F15-B489-9835-B625-0F1A754C14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779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197DE1-1577-4341-235A-A8E003B75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9B19D97-0038-3E19-00DA-F77BE3FBB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457" y="1433233"/>
            <a:ext cx="10580915" cy="787454"/>
          </a:xfrm>
        </p:spPr>
        <p:txBody>
          <a:bodyPr/>
          <a:lstStyle/>
          <a:p>
            <a:r>
              <a:rPr lang="en-IN" dirty="0"/>
              <a:t>Key Takeaways for BAs</a:t>
            </a:r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819B516-BE8B-46BB-7B2B-0EBCFFEE170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56342" y="2220687"/>
            <a:ext cx="7387772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 Proactive: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Don't just react; anticipate potential impacts.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 a Critical Thinker: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Challenge assumptions, explore alternatives.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 an Excellent Communicator: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Clarity is paramount.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 Meticulous: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Documentation accuracy is vital.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 a Problem Solver: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on delivering effective solutions, not just processing requests.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45F3D3-3D03-43C3-37B9-ED2A1A6BFE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1336A72-C73E-9E51-6F60-70824295E3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576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02CE1-D932-483D-A3E3-060AB24B4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0EF06F-0632-B92F-B659-8A3C42C3A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6971" y="1171974"/>
            <a:ext cx="10580915" cy="1005169"/>
          </a:xfrm>
        </p:spPr>
        <p:txBody>
          <a:bodyPr/>
          <a:lstStyle/>
          <a:p>
            <a:r>
              <a:rPr lang="en-IN" dirty="0"/>
              <a:t>Questions &amp; Discussion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3C98F7B-F4FC-8AF6-57FE-DF2F07ADC4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B6FC442-82DF-9770-5AB3-0232AA631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00DDDFE-1067-991B-E471-FF50B32018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5313" y="3576454"/>
            <a:ext cx="3106043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Thank You!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Q&amp;A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230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817" y="793148"/>
            <a:ext cx="10058400" cy="1013090"/>
          </a:xfrm>
        </p:spPr>
        <p:txBody>
          <a:bodyPr/>
          <a:lstStyle/>
          <a:p>
            <a:r>
              <a:rPr lang="en-US" dirty="0"/>
              <a:t>Introduction - The Essence of Change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1140B21-8D62-D004-2410-68B88D8098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1" y="2280487"/>
            <a:ext cx="7727406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 is a Change Request (CR)?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00050" indent="-40005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romanUcPeriod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formal, documented proposal to alter any baselined aspect of a system, project, or process.</a:t>
            </a:r>
          </a:p>
          <a:p>
            <a:pPr marL="400050" indent="-40005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romanUcPeriod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Crucial for managing deviations from the original plan.</a:t>
            </a:r>
          </a:p>
          <a:p>
            <a:pPr marL="400050" indent="-400050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+mj-lt"/>
              <a:buAutoNum type="romanUcPeriod"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Prevents "scope creep" and maintains project control.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Why Do Changes Happen?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00050" marR="0" lvl="0" indent="-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U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Business Requirements</a:t>
            </a:r>
          </a:p>
          <a:p>
            <a:pPr marL="400050" marR="0" lvl="0" indent="-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U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Identified Defects/Improvements</a:t>
            </a:r>
          </a:p>
          <a:p>
            <a:pPr marL="400050" marR="0" lvl="0" indent="-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U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Market/Regulatory Shifts</a:t>
            </a:r>
          </a:p>
          <a:p>
            <a:pPr marL="400050" marR="0" lvl="0" indent="-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U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Technological Advancements</a:t>
            </a:r>
          </a:p>
          <a:p>
            <a:pPr marL="400050" marR="0" lvl="0" indent="-4000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U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Stakeholder Feedback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2229" y="344723"/>
            <a:ext cx="7053943" cy="1904991"/>
          </a:xfrm>
        </p:spPr>
        <p:txBody>
          <a:bodyPr bIns="548640" anchor="b" anchorCtr="0"/>
          <a:lstStyle/>
          <a:p>
            <a:r>
              <a:rPr lang="en-US" dirty="0"/>
              <a:t>The Change Request Lifecycle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AF5FF3-AAB5-E23B-7C88-F1DBD28EB740}"/>
              </a:ext>
            </a:extLst>
          </p:cNvPr>
          <p:cNvSpPr txBox="1"/>
          <p:nvPr/>
        </p:nvSpPr>
        <p:spPr>
          <a:xfrm>
            <a:off x="6196076" y="3607071"/>
            <a:ext cx="5994400" cy="32575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2E5BADF-77D4-ED78-F3F5-C29E459061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7200" y="3820074"/>
            <a:ext cx="5495560" cy="2831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3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b="1" dirty="0">
              <a:latin typeface="Arial" panose="020B0604020202020204" pitchFamily="34" charset="0"/>
            </a:endParaRPr>
          </a:p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000" dirty="0">
                <a:latin typeface="Arial" panose="020B0604020202020204" pitchFamily="34" charset="0"/>
              </a:rPr>
              <a:t>Initiation/Submission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Logging &amp; Triage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Impact Analysis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Review &amp; Approval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Implementation Planning &amp; Execution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Communication &amp; Documentation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000" dirty="0">
                <a:latin typeface="Arial" panose="020B0604020202020204" pitchFamily="34" charset="0"/>
              </a:rPr>
              <a:t>Verification &amp; Closure</a:t>
            </a:r>
          </a:p>
          <a:p>
            <a:pPr marL="342900" marR="0" lvl="0" indent="-34290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b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507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070375"/>
            <a:ext cx="10058400" cy="7003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Business Analyst's Central 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9C5735-7AE2-02E8-43FE-5895F34B5F0B}"/>
              </a:ext>
            </a:extLst>
          </p:cNvPr>
          <p:cNvSpPr txBox="1"/>
          <p:nvPr/>
        </p:nvSpPr>
        <p:spPr>
          <a:xfrm>
            <a:off x="1097279" y="2258319"/>
            <a:ext cx="990454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Bridge Between Stakeholders: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Connects business users, development, testing, and management.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Facilitator: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Drives discussions, elicits information, and guides decision-making.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Analyst: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Deeply understands requirements, impacts, and solutions.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Documenter: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clarity, traceability, and up-to-date records.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Quality Guardian: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Helps ensure changes are implemented correctly and effectively.</a:t>
            </a:r>
          </a:p>
        </p:txBody>
      </p:sp>
    </p:spTree>
    <p:extLst>
      <p:ext uri="{BB962C8B-B14F-4D97-AF65-F5344CB8AC3E}">
        <p14:creationId xmlns:p14="http://schemas.microsoft.com/office/powerpoint/2010/main" val="1666731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AD8A-1DD0-5798-279E-723AFBF21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070376"/>
            <a:ext cx="10058400" cy="744828"/>
          </a:xfrm>
        </p:spPr>
        <p:txBody>
          <a:bodyPr/>
          <a:lstStyle/>
          <a:p>
            <a:r>
              <a:rPr lang="en-IN" b="1" dirty="0"/>
              <a:t>Change Initiation &amp; Clarification</a:t>
            </a:r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36015A2-D262-257C-585B-E153D05E1A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2063132"/>
            <a:ext cx="9585233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Receiving the CR: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First point of contact.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Deep Understanding: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Asking "Why?" and "What problem are we solving?"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Clarifying the detailed intent and perceived value.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Formal Documentation: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Ensuring CR form is complete (Requestor, Date, Title, Description, Justification).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Capturing initial urgency/priority.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user requests a new report field. BA clarifies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they need it,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 will be used, and its business impact.</a:t>
            </a:r>
          </a:p>
        </p:txBody>
      </p:sp>
    </p:spTree>
    <p:extLst>
      <p:ext uri="{BB962C8B-B14F-4D97-AF65-F5344CB8AC3E}">
        <p14:creationId xmlns:p14="http://schemas.microsoft.com/office/powerpoint/2010/main" val="4288213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91CDF-C16E-D9FB-0490-6752F3BAC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1025130"/>
            <a:ext cx="9966960" cy="976140"/>
          </a:xfrm>
        </p:spPr>
        <p:txBody>
          <a:bodyPr/>
          <a:lstStyle/>
          <a:p>
            <a:r>
              <a:rPr lang="en-US" dirty="0"/>
              <a:t>In-Depth Impact Analysis (The Core)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F8E5A-CF7D-4AEA-7B11-1CF53A7298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94560"/>
            <a:ext cx="9966959" cy="3754425"/>
          </a:xfrm>
        </p:spPr>
        <p:txBody>
          <a:bodyPr>
            <a:normAutofit fontScale="92500" lnSpcReduction="10000"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Comprehensive Assessment: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Analyzing the ripple effects across the system.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Key Impact Areas:</a:t>
            </a: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90372" lvl="1" indent="-3429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Scope: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How does it alter original project scope?</a:t>
            </a:r>
          </a:p>
          <a:p>
            <a:pPr marL="690372" lvl="1" indent="-3429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Technical: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System architecture, integrations, data models, security.</a:t>
            </a:r>
          </a:p>
          <a:p>
            <a:pPr marL="690372" lvl="1" indent="-3429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Process: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Business workflows, user roles, operational procedures.</a:t>
            </a:r>
          </a:p>
          <a:p>
            <a:pPr marL="690372" lvl="1" indent="-3429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Cost: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Development, testing, training, licensing, maintenance.</a:t>
            </a:r>
          </a:p>
          <a:p>
            <a:pPr marL="690372" lvl="1" indent="-3429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Schedule: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Time required for design, build, test, deploy.</a:t>
            </a:r>
          </a:p>
          <a:p>
            <a:pPr marL="690372" lvl="1" indent="-3429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Resources: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Personnel, tools, infrastructure.</a:t>
            </a:r>
          </a:p>
          <a:p>
            <a:pPr marL="690372" lvl="1" indent="-3429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Quality/Risk: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Potential for new defects, performance issues, or risks.</a:t>
            </a:r>
          </a:p>
          <a:p>
            <a:pPr marL="690372" lvl="1" indent="-3429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Compliance: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Any regulatory or legal implications.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Outcome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: Provides decision-makers with a clear picture of implications.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172FA4F-8F74-CBEA-3A91-EBC7A93A2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1670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16DB-BC4C-330B-1179-90F5684F6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7784" y="1397226"/>
            <a:ext cx="6691085" cy="580572"/>
          </a:xfrm>
        </p:spPr>
        <p:txBody>
          <a:bodyPr>
            <a:normAutofit fontScale="90000"/>
          </a:bodyPr>
          <a:lstStyle/>
          <a:p>
            <a:r>
              <a:rPr lang="en-IN" dirty="0"/>
              <a:t>Detailed Requirements Elaboration</a:t>
            </a:r>
            <a:endParaRPr lang="en-US" dirty="0"/>
          </a:p>
        </p:txBody>
      </p:sp>
      <p:pic>
        <p:nvPicPr>
          <p:cNvPr id="6" name="Content Placeholder 14" descr="Office clerk searching for files">
            <a:extLst>
              <a:ext uri="{FF2B5EF4-FFF2-40B4-BE49-F238E27FC236}">
                <a16:creationId xmlns:a16="http://schemas.microsoft.com/office/drawing/2014/main" id="{08637BD7-EBE7-9B0F-2D96-E02697A450F5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40888" y="288896"/>
            <a:ext cx="3597283" cy="2797233"/>
          </a:xfrm>
        </p:spPr>
      </p:pic>
      <p:pic>
        <p:nvPicPr>
          <p:cNvPr id="7" name="Content Placeholder 19" descr="Three women brainstorming">
            <a:extLst>
              <a:ext uri="{FF2B5EF4-FFF2-40B4-BE49-F238E27FC236}">
                <a16:creationId xmlns:a16="http://schemas.microsoft.com/office/drawing/2014/main" id="{C5646C18-01E0-75C8-7655-4411D8143C91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39763" y="3417230"/>
            <a:ext cx="3597283" cy="280007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71E581-3C99-81DE-3F57-81E7595DC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5543" y="2257399"/>
            <a:ext cx="6935569" cy="4172430"/>
          </a:xfrm>
        </p:spPr>
        <p:txBody>
          <a:bodyPr>
            <a:normAutofit fontScale="92500" lnSpcReduction="20000"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From High-Level to Granular: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Translating the change into clear, actionable requirements.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Elicitation Techniques:</a:t>
            </a: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Interviews with users/SMEs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Workshops/Brainstorming sessions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Process mapping (Current vs. Future State)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Data modeling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Requirement Types:</a:t>
            </a: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Functional Requirements (e.g., "System shall allow users to...")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Non-Functional Requirements (e.g., performance, security, usability)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User Stories (e.g., "As a..., I want..., so that...")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Exploration of Options: 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Presenting different implementation approaches with pros/cons.</a:t>
            </a:r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4B32DED-A639-584F-679E-C788751CE4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8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F1126C3-E8A2-3CD0-697D-746CFC432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97" y="954260"/>
            <a:ext cx="9946006" cy="845511"/>
          </a:xfrm>
        </p:spPr>
        <p:txBody>
          <a:bodyPr/>
          <a:lstStyle/>
          <a:p>
            <a:r>
              <a:rPr lang="en-IN" dirty="0"/>
              <a:t>Facilitating Review &amp; Approval</a:t>
            </a:r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4F28B2DE-6924-6047-BCC5-77B0F2A0789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09675" y="2201854"/>
            <a:ext cx="9946006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Preparing the Case: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Summarizing impact analysis, refined requirements, and recommendations for the Change Control Board (CCB).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Presentation &amp; Advocacy: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Presenting the CR details clearly and objectively.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Guiding Discussions: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Facilitating dialogue between stakeholders, addressing concerns, and ensuring mutual understanding.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Prioritization Support: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Assisting the CCB in ranking CRs based on value, urgency, and feasibility.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Documenting Decision: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Ensuring clear record of approval, rejection, or deferral.</a:t>
            </a:r>
          </a:p>
        </p:txBody>
      </p:sp>
    </p:spTree>
    <p:extLst>
      <p:ext uri="{BB962C8B-B14F-4D97-AF65-F5344CB8AC3E}">
        <p14:creationId xmlns:p14="http://schemas.microsoft.com/office/powerpoint/2010/main" val="769919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0EBAC-0547-8314-CADD-4674765CD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B2973F5-5FC7-E4E0-B67C-E69081D13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97" y="1429488"/>
            <a:ext cx="9946006" cy="845511"/>
          </a:xfrm>
        </p:spPr>
        <p:txBody>
          <a:bodyPr/>
          <a:lstStyle/>
          <a:p>
            <a:r>
              <a:rPr lang="en-IN" dirty="0"/>
              <a:t>Implementation Support &amp; Verification</a:t>
            </a:r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FA4F7982-391B-5B2C-01C1-89F79692A2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09674" y="2443079"/>
            <a:ext cx="8906783" cy="29854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Liaison with Development/Testing: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Clarifying requirements during design and build phases.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Addressing any questions from the technical team.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Test Case Input: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Assisting in developing comprehensive test cases to validate the change.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User Acceptance Testing (UAT):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Facilitating UAT sessions.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Verifying that the implemented change meets the new requirements.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Ensuring it delivers the expected business outcome.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Training &amp; Adoption: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Contributing to user training materials and communication plans for new features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EEE9F8-5848-C946-C4D1-971D7EC02B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3289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469315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64</TotalTime>
  <Words>907</Words>
  <Application>Microsoft Office PowerPoint</Application>
  <PresentationFormat>Widescreen</PresentationFormat>
  <Paragraphs>143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Trebuchet MS</vt:lpstr>
      <vt:lpstr>Wingdings 3</vt:lpstr>
      <vt:lpstr>Facet</vt:lpstr>
      <vt:lpstr>The Business Analyst's Role in Change Request Implementation Ensuring Seamless System Evolution</vt:lpstr>
      <vt:lpstr>Introduction - The Essence of Change</vt:lpstr>
      <vt:lpstr>The Change Request Lifecycle</vt:lpstr>
      <vt:lpstr>The Business Analyst's Central Role</vt:lpstr>
      <vt:lpstr>Change Initiation &amp; Clarification</vt:lpstr>
      <vt:lpstr>In-Depth Impact Analysis (The Core)</vt:lpstr>
      <vt:lpstr>Detailed Requirements Elaboration</vt:lpstr>
      <vt:lpstr>Facilitating Review &amp; Approval</vt:lpstr>
      <vt:lpstr>Implementation Support &amp; Verification</vt:lpstr>
      <vt:lpstr>Communication &amp; Documentation Updates</vt:lpstr>
      <vt:lpstr>Benefits of Effective BA-Led CR Implementation</vt:lpstr>
      <vt:lpstr>Key Takeaways for BAs</vt:lpstr>
      <vt:lpstr>Questions &amp;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Dhruv Patil</dc:creator>
  <cp:lastModifiedBy>Dhruv Patil</cp:lastModifiedBy>
  <cp:revision>2</cp:revision>
  <dcterms:created xsi:type="dcterms:W3CDTF">2025-07-13T02:07:02Z</dcterms:created>
  <dcterms:modified xsi:type="dcterms:W3CDTF">2025-07-13T03:11:06Z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